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0" r:id="rId2"/>
    <p:sldId id="311" r:id="rId3"/>
    <p:sldId id="289" r:id="rId4"/>
    <p:sldId id="312" r:id="rId5"/>
    <p:sldId id="321" r:id="rId6"/>
    <p:sldId id="291" r:id="rId7"/>
    <p:sldId id="293" r:id="rId8"/>
    <p:sldId id="294" r:id="rId9"/>
    <p:sldId id="263" r:id="rId10"/>
    <p:sldId id="265" r:id="rId11"/>
    <p:sldId id="267" r:id="rId12"/>
    <p:sldId id="296" r:id="rId13"/>
    <p:sldId id="313" r:id="rId14"/>
    <p:sldId id="270" r:id="rId15"/>
    <p:sldId id="262" r:id="rId16"/>
    <p:sldId id="300" r:id="rId17"/>
    <p:sldId id="301" r:id="rId18"/>
    <p:sldId id="302" r:id="rId19"/>
    <p:sldId id="303" r:id="rId20"/>
    <p:sldId id="275" r:id="rId21"/>
    <p:sldId id="276" r:id="rId22"/>
    <p:sldId id="277" r:id="rId23"/>
    <p:sldId id="304" r:id="rId24"/>
    <p:sldId id="278" r:id="rId25"/>
    <p:sldId id="279" r:id="rId26"/>
    <p:sldId id="307" r:id="rId27"/>
    <p:sldId id="317" r:id="rId28"/>
    <p:sldId id="318" r:id="rId29"/>
    <p:sldId id="316" r:id="rId30"/>
    <p:sldId id="324" r:id="rId31"/>
    <p:sldId id="284" r:id="rId32"/>
    <p:sldId id="319" r:id="rId33"/>
    <p:sldId id="323" r:id="rId34"/>
    <p:sldId id="282" r:id="rId35"/>
    <p:sldId id="308" r:id="rId36"/>
    <p:sldId id="310" r:id="rId37"/>
    <p:sldId id="283" r:id="rId38"/>
    <p:sldId id="287" r:id="rId39"/>
    <p:sldId id="305" r:id="rId40"/>
    <p:sldId id="306" r:id="rId41"/>
    <p:sldId id="320" r:id="rId42"/>
    <p:sldId id="309" r:id="rId43"/>
    <p:sldId id="32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/>
    <p:restoredTop sz="83489"/>
  </p:normalViewPr>
  <p:slideViewPr>
    <p:cSldViewPr snapToGrid="0" snapToObjects="1">
      <p:cViewPr varScale="1">
        <p:scale>
          <a:sx n="106" d="100"/>
          <a:sy n="106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832C8-C39C-D74B-A41E-9490FBD34C1E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ABD5-323F-134F-B0F1-3534CD9F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</a:t>
            </a:r>
            <a:r>
              <a:rPr lang="en-US" baseline="0" dirty="0" smtClean="0"/>
              <a:t> want to explore differences in wake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certain models preclude</a:t>
            </a:r>
            <a:r>
              <a:rPr lang="en-US" baseline="0" dirty="0" smtClean="0"/>
              <a:t> certain optimization methods,</a:t>
            </a:r>
          </a:p>
          <a:p>
            <a:r>
              <a:rPr lang="en-US" baseline="0" dirty="0" smtClean="0"/>
              <a:t>so we had to let the participants pick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64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didn’t have enough time to conduct an LES</a:t>
            </a:r>
          </a:p>
          <a:p>
            <a:r>
              <a:rPr lang="en-US" baseline="0" dirty="0" smtClean="0"/>
              <a:t>   Our analysis came from a cross-comparison of participant results through their individual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didn’t have enough time to conduct an LES</a:t>
            </a:r>
          </a:p>
          <a:p>
            <a:r>
              <a:rPr lang="en-US" baseline="0" dirty="0" smtClean="0"/>
              <a:t>   Our analysis came from a cross-comparison of participant results through their individual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6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#1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1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3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69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err="1" smtClean="0"/>
              <a:t>incresed</a:t>
            </a:r>
            <a:r>
              <a:rPr lang="en-US" dirty="0" smtClean="0"/>
              <a:t> 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WIFM:</a:t>
            </a:r>
          </a:p>
          <a:p>
            <a:pPr marL="228600" indent="-228600">
              <a:buAutoNum type="arabicParenR"/>
            </a:pPr>
            <a:r>
              <a:rPr lang="en-US" dirty="0" smtClean="0"/>
              <a:t>Placement of turbines is important due to wake</a:t>
            </a:r>
          </a:p>
          <a:p>
            <a:pPr marL="228600" indent="-228600">
              <a:buAutoNum type="arabicParenR"/>
            </a:pPr>
            <a:r>
              <a:rPr lang="en-US" dirty="0" smtClean="0"/>
              <a:t>SADS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 to notice here is that</a:t>
            </a:r>
            <a:r>
              <a:rPr lang="en-US" baseline="0" dirty="0" smtClean="0"/>
              <a:t> there is no general pattern </a:t>
            </a:r>
            <a:r>
              <a:rPr lang="mr-IN" baseline="0" dirty="0" smtClean="0"/>
              <a:t>–</a:t>
            </a:r>
            <a:r>
              <a:rPr lang="en-US" baseline="0" dirty="0" smtClean="0"/>
              <a:t> each had a different approach.</a:t>
            </a:r>
          </a:p>
          <a:p>
            <a:r>
              <a:rPr lang="en-US" baseline="0" dirty="0" smtClean="0"/>
              <a:t>	- sub4 was the best. Arrayed some on the outside, and then a row perpendicular to the wind rose</a:t>
            </a:r>
          </a:p>
          <a:p>
            <a:r>
              <a:rPr lang="en-US" baseline="0" dirty="0" smtClean="0"/>
              <a:t>	- sub2 used a rotational method to find superior result</a:t>
            </a:r>
          </a:p>
          <a:p>
            <a:r>
              <a:rPr lang="en-US" baseline="0" dirty="0" smtClean="0"/>
              <a:t>	- sub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9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 to notice here is that</a:t>
            </a:r>
            <a:r>
              <a:rPr lang="en-US" baseline="0" dirty="0" smtClean="0"/>
              <a:t> there is no general pattern </a:t>
            </a:r>
            <a:r>
              <a:rPr lang="mr-IN" baseline="0" dirty="0" smtClean="0"/>
              <a:t>–</a:t>
            </a:r>
            <a:r>
              <a:rPr lang="en-US" baseline="0" dirty="0" smtClean="0"/>
              <a:t> each had a different approach.</a:t>
            </a:r>
          </a:p>
          <a:p>
            <a:r>
              <a:rPr lang="en-US" baseline="0" dirty="0" smtClean="0"/>
              <a:t>	- sub4 was the best. Arrayed some on the outside, and then a row perpendicular to the wind rose</a:t>
            </a:r>
          </a:p>
          <a:p>
            <a:r>
              <a:rPr lang="en-US" baseline="0" dirty="0" smtClean="0"/>
              <a:t>	- sub2 used a rotational method to find superior result</a:t>
            </a:r>
          </a:p>
          <a:p>
            <a:r>
              <a:rPr lang="en-US" baseline="0" dirty="0" smtClean="0"/>
              <a:t>	- sub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6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Can’t compare because of wake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46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0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2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</a:t>
            </a:r>
            <a:r>
              <a:rPr lang="en-US" baseline="0" dirty="0" smtClean="0"/>
              <a:t> note, the top 3 submissions (#4, #2, and #10)</a:t>
            </a:r>
          </a:p>
          <a:p>
            <a:r>
              <a:rPr lang="en-US" baseline="0" dirty="0" smtClean="0"/>
              <a:t>   - All 3 used gradient-based methods</a:t>
            </a:r>
          </a:p>
          <a:p>
            <a:r>
              <a:rPr lang="en-US" dirty="0" smtClean="0"/>
              <a:t>   - Order of magnitudes on time are different</a:t>
            </a:r>
          </a:p>
          <a:p>
            <a:r>
              <a:rPr lang="en-US" baseline="0" dirty="0" smtClean="0"/>
              <a:t>   - Comparing 4 to 10, use of these methods is a time-tradeoff. In the 64 turbine case, sub4 found a superior result, but took about 4 times longer.</a:t>
            </a:r>
          </a:p>
          <a:p>
            <a:r>
              <a:rPr lang="en-US" baseline="0" dirty="0" smtClean="0"/>
              <a:t>      - The tradeoff in use would be time vs power </a:t>
            </a:r>
            <a:r>
              <a:rPr lang="mr-IN" baseline="0" dirty="0" smtClean="0"/>
              <a:t>–</a:t>
            </a:r>
            <a:r>
              <a:rPr lang="en-US" baseline="0" dirty="0" smtClean="0"/>
              <a:t> if you need a quick solution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0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8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16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Rotors in this waked</a:t>
            </a:r>
            <a:r>
              <a:rPr lang="en-US" baseline="0" dirty="0" smtClean="0"/>
              <a:t> area</a:t>
            </a:r>
            <a:r>
              <a:rPr lang="en-US" dirty="0" smtClean="0"/>
              <a:t> feel both:</a:t>
            </a:r>
          </a:p>
          <a:p>
            <a:r>
              <a:rPr lang="en-US" dirty="0" smtClean="0"/>
              <a:t>	1) Decrease</a:t>
            </a:r>
            <a:r>
              <a:rPr lang="en-US" baseline="0" dirty="0" smtClean="0"/>
              <a:t> wind velocity (so less power)</a:t>
            </a:r>
          </a:p>
          <a:p>
            <a:r>
              <a:rPr lang="en-US" baseline="0" dirty="0" smtClean="0"/>
              <a:t>	2) Increased stress (so </a:t>
            </a:r>
            <a:r>
              <a:rPr lang="en-US" baseline="0" smtClean="0"/>
              <a:t>shorter </a:t>
            </a:r>
            <a:r>
              <a:rPr lang="en-US" baseline="0" smtClean="0"/>
              <a:t>lifespan)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4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894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6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design this slide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predicted 9.9% improvement in AEP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point and so what ($?)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questions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and end layouts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AEP % (LES)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AEP GWh (LES)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 (LES)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precursor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NREL 5-MW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case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Layout and wind rose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AEP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 turbine power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Farm model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Wake combination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Turbulence intensity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TI intro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approaches intro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max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Smooth max and error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Wake model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</a:p>
          <a:p>
            <a:pPr lvl="3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shear</a:t>
            </a:r>
          </a:p>
          <a:p>
            <a:pPr lvl="3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of cross-section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Verification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Horns rev intro + Vestas V80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 averaged verification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Directional verification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test case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distribution – remind of sampling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layout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Turbine error - image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Directional error - image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AEP error - image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Turbine error - image 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Directional error</a:t>
            </a:r>
          </a:p>
          <a:p>
            <a:pPr lvl="1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AEP error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the improved accuracy at higher levels? Statistics review and comparison to mean (make sure this is applicable)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both directional power graphs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AEP improvement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Contact info slide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39A54-6424-0D4B-A35A-FD2F4E3B53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6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mde</a:t>
            </a:r>
            <a:r>
              <a:rPr lang="en-US" dirty="0" smtClean="0"/>
              <a:t> two case studies</a:t>
            </a:r>
          </a:p>
          <a:p>
            <a:r>
              <a:rPr lang="en-US" dirty="0" smtClean="0"/>
              <a:t>We asked for participants, got</a:t>
            </a:r>
            <a:r>
              <a:rPr lang="en-US" baseline="0" dirty="0" smtClean="0"/>
              <a:t>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We’er</a:t>
            </a:r>
            <a:r>
              <a:rPr lang="en-US" dirty="0" smtClean="0"/>
              <a:t> working off a past case, specific to turbines</a:t>
            </a:r>
          </a:p>
          <a:p>
            <a:r>
              <a:rPr lang="en-US" dirty="0" smtClean="0"/>
              <a:t>Applying to a larger farm</a:t>
            </a:r>
          </a:p>
          <a:p>
            <a:r>
              <a:rPr lang="en-US" dirty="0" smtClean="0"/>
              <a:t>Mike </a:t>
            </a:r>
            <a:r>
              <a:rPr lang="en-US" dirty="0" err="1" smtClean="0"/>
              <a:t>McWilliam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0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8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9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emf"/><Relationship Id="rId12" Type="http://schemas.openxmlformats.org/officeDocument/2006/relationships/image" Target="../media/image41.emf"/><Relationship Id="rId13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emf"/><Relationship Id="rId4" Type="http://schemas.openxmlformats.org/officeDocument/2006/relationships/image" Target="../media/image2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6"/>
            <a:ext cx="12192000" cy="68597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5036" y="150390"/>
            <a:ext cx="11953461" cy="1751017"/>
          </a:xfrm>
          <a:prstGeom prst="rect">
            <a:avLst/>
          </a:prstGeom>
          <a:effectLst>
            <a:glow rad="698500">
              <a:schemeClr val="bg1"/>
            </a:glo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Best Practices for</a:t>
            </a: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Wake Model and Optimization Algorithm Selection</a:t>
            </a: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in Wind Farm Layout Optimization</a:t>
            </a:r>
            <a:endParaRPr lang="en-US" sz="4500" b="1" dirty="0">
              <a:solidFill>
                <a:schemeClr val="bg1"/>
              </a:solidFill>
              <a:effectLst>
                <a:outerShdw blurRad="38100" dist="762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453816" y="6378037"/>
            <a:ext cx="1582131" cy="38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50800" dir="2700000" algn="ctr" rotWithShape="0">
                    <a:schemeClr val="tx1"/>
                  </a:outerShdw>
                </a:effectLst>
                <a:latin typeface="Times" charset="0"/>
                <a:ea typeface="Times" charset="0"/>
                <a:cs typeface="Times" charset="0"/>
              </a:rPr>
              <a:t>SciTech 2019</a:t>
            </a:r>
            <a:endParaRPr lang="en-US" sz="2000" dirty="0">
              <a:solidFill>
                <a:schemeClr val="bg1"/>
              </a:solidFill>
              <a:effectLst>
                <a:outerShdw blurRad="38100" dist="50800" dir="2700000" algn="ctr" rotWithShape="0">
                  <a:schemeClr val="tx1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539" y="5091264"/>
            <a:ext cx="944188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Nicholas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F.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Baker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, Andrew P. J.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Stanley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, Jared J.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Thomas,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and Andrew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Ning</a:t>
            </a:r>
            <a:endParaRPr lang="en-US" sz="24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Brigham Young University, Provo, Utah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84602</a:t>
            </a:r>
          </a:p>
          <a:p>
            <a:endParaRPr 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Katherine Dykes</a:t>
            </a:r>
            <a:endParaRPr lang="en-US" sz="24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National Renewable Energy Laboratory, Golden, Colorado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80401</a:t>
            </a:r>
            <a:endParaRPr 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6" y="89820"/>
            <a:ext cx="10515600" cy="1325563"/>
          </a:xfrm>
        </p:spPr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r="25694"/>
          <a:stretch/>
        </p:blipFill>
        <p:spPr>
          <a:xfrm>
            <a:off x="568411" y="1569305"/>
            <a:ext cx="1569308" cy="4781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8980" r="34900" b="2334"/>
          <a:stretch/>
        </p:blipFill>
        <p:spPr>
          <a:xfrm>
            <a:off x="7488655" y="1817513"/>
            <a:ext cx="4495339" cy="4284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r="5193" b="-1"/>
          <a:stretch/>
        </p:blipFill>
        <p:spPr>
          <a:xfrm>
            <a:off x="3459892" y="1607481"/>
            <a:ext cx="3459892" cy="47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Turbine: </a:t>
            </a:r>
            <a:r>
              <a:rPr lang="en-US" dirty="0"/>
              <a:t>IEA’s 3.35 MW </a:t>
            </a:r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86" y="1826612"/>
            <a:ext cx="6040574" cy="431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6" y="2933120"/>
            <a:ext cx="5254200" cy="2101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91232" y="3818238"/>
            <a:ext cx="259492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1" t="22223" r="23508" b="63667"/>
          <a:stretch/>
        </p:blipFill>
        <p:spPr>
          <a:xfrm>
            <a:off x="4052886" y="3835680"/>
            <a:ext cx="136184" cy="2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Boundary: Circular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CEC22B-8B17-3946-9811-268E1F3902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15091" r="23167" b="18522"/>
          <a:stretch/>
        </p:blipFill>
        <p:spPr>
          <a:xfrm>
            <a:off x="3608173" y="1690688"/>
            <a:ext cx="4975654" cy="49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Rose: Bimodal, off-axis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r="12340" b="1646"/>
          <a:stretch/>
        </p:blipFill>
        <p:spPr>
          <a:xfrm>
            <a:off x="3265273" y="1465084"/>
            <a:ext cx="5661454" cy="53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Only (same design space)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3173627" y="2412957"/>
            <a:ext cx="5436973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6" y="2895383"/>
            <a:ext cx="12390576" cy="30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57"/>
          <a:stretch/>
        </p:blipFill>
        <p:spPr>
          <a:xfrm>
            <a:off x="6842712" y="812371"/>
            <a:ext cx="5180412" cy="48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65607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  <a:p>
            <a:r>
              <a:rPr lang="en-US" dirty="0" smtClean="0"/>
              <a:t>3 wind farm sizes: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02706"/>
            <a:ext cx="10058400" cy="31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8" r="11086" b="19615"/>
          <a:stretch/>
        </p:blipFill>
        <p:spPr>
          <a:xfrm>
            <a:off x="0" y="354381"/>
            <a:ext cx="12192000" cy="55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Model (different design space)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46" y="2552368"/>
            <a:ext cx="2817043" cy="362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1285102" y="2687304"/>
            <a:ext cx="4211595" cy="3350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1399" y="378116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8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</a:t>
            </a:r>
            <a:r>
              <a:rPr lang="en-US" dirty="0"/>
              <a:t>Model (different design space)</a:t>
            </a:r>
            <a:endParaRPr lang="en-US" dirty="0" smtClean="0"/>
          </a:p>
          <a:p>
            <a:r>
              <a:rPr lang="en-US" dirty="0" smtClean="0"/>
              <a:t>Cross-comparison for results</a:t>
            </a:r>
          </a:p>
        </p:txBody>
      </p:sp>
    </p:spTree>
    <p:extLst>
      <p:ext uri="{BB962C8B-B14F-4D97-AF65-F5344CB8AC3E}">
        <p14:creationId xmlns:p14="http://schemas.microsoft.com/office/powerpoint/2010/main" val="8943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</a:t>
            </a:r>
            <a:r>
              <a:rPr lang="en-US" dirty="0"/>
              <a:t>Model (different design space)</a:t>
            </a:r>
            <a:endParaRPr lang="en-US" dirty="0" smtClean="0"/>
          </a:p>
          <a:p>
            <a:r>
              <a:rPr lang="en-US" dirty="0" smtClean="0"/>
              <a:t>Cross-comparison for results</a:t>
            </a:r>
          </a:p>
          <a:p>
            <a:r>
              <a:rPr lang="en-US" dirty="0" smtClean="0"/>
              <a:t>One farm size: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5" t="30631" r="24341" b="31712"/>
          <a:stretch/>
        </p:blipFill>
        <p:spPr>
          <a:xfrm>
            <a:off x="4823254" y="3299253"/>
            <a:ext cx="2545492" cy="2582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99654" y="2977978"/>
            <a:ext cx="1112108" cy="444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2" y="1500614"/>
            <a:ext cx="8749742" cy="506082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1" y="0"/>
            <a:ext cx="9334795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16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983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2" y="0"/>
            <a:ext cx="9334792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</a:t>
            </a:r>
            <a:r>
              <a:rPr lang="en-US" sz="2500" dirty="0" smtClean="0"/>
              <a:t>6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670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2" y="0"/>
            <a:ext cx="9334792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64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207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2611" y="5391149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Turbine Case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8600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6 Turbine Case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63216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Turbine 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b="6631"/>
          <a:stretch/>
        </p:blipFill>
        <p:spPr>
          <a:xfrm>
            <a:off x="146178" y="1790504"/>
            <a:ext cx="4245743" cy="3310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" b="7048"/>
          <a:stretch/>
        </p:blipFill>
        <p:spPr>
          <a:xfrm>
            <a:off x="4221847" y="1830041"/>
            <a:ext cx="4166383" cy="3236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b="6988"/>
          <a:stretch/>
        </p:blipFill>
        <p:spPr>
          <a:xfrm>
            <a:off x="8227497" y="1865869"/>
            <a:ext cx="4161976" cy="323528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931876" y="365125"/>
            <a:ext cx="3017108" cy="84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Results (cs1)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" y="2030410"/>
            <a:ext cx="12390576" cy="30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2611" y="5391149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Turbine Case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8600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6 Turbine Case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63216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Turbine 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b="6631"/>
          <a:stretch/>
        </p:blipFill>
        <p:spPr>
          <a:xfrm>
            <a:off x="146178" y="1790504"/>
            <a:ext cx="4245743" cy="3310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" b="7048"/>
          <a:stretch/>
        </p:blipFill>
        <p:spPr>
          <a:xfrm>
            <a:off x="4221847" y="1830041"/>
            <a:ext cx="4166383" cy="3236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b="6988"/>
          <a:stretch/>
        </p:blipFill>
        <p:spPr>
          <a:xfrm>
            <a:off x="8227497" y="1865869"/>
            <a:ext cx="4161976" cy="323528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931876" y="365125"/>
            <a:ext cx="3017108" cy="84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Results (cs1)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570205" y="3279012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96026" y="3814472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08936" y="3825734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83115" y="3658918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7080" y="2825931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91864" y="3112196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401676" y="3854919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72358" y="3981288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867399" y="2825931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42183" y="3200625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032378" y="3931936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775989" y="4314920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20"/>
            <a:ext cx="10515600" cy="1325563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2" t="30727" r="23406" b="30727"/>
          <a:stretch/>
        </p:blipFill>
        <p:spPr>
          <a:xfrm>
            <a:off x="8516707" y="4797561"/>
            <a:ext cx="1998893" cy="2001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" y="3072275"/>
            <a:ext cx="3419561" cy="2566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8" y="1285102"/>
            <a:ext cx="3010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(16 Turbine Case)</a:t>
            </a:r>
            <a:endParaRPr lang="en-US" sz="3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t="29759" r="20396" b="31694"/>
          <a:stretch/>
        </p:blipFill>
        <p:spPr>
          <a:xfrm>
            <a:off x="3511809" y="224261"/>
            <a:ext cx="2156414" cy="2001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30897" r="22732" b="30557"/>
          <a:stretch/>
        </p:blipFill>
        <p:spPr>
          <a:xfrm>
            <a:off x="7664945" y="224261"/>
            <a:ext cx="2025903" cy="2001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29975" r="24663" b="29975"/>
          <a:stretch/>
        </p:blipFill>
        <p:spPr>
          <a:xfrm>
            <a:off x="5660219" y="224261"/>
            <a:ext cx="1998890" cy="2001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3" t="30959" r="22319" b="30494"/>
          <a:stretch/>
        </p:blipFill>
        <p:spPr>
          <a:xfrm>
            <a:off x="9694273" y="224260"/>
            <a:ext cx="2052914" cy="2001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30727" r="22445" b="30727"/>
          <a:stretch/>
        </p:blipFill>
        <p:spPr>
          <a:xfrm>
            <a:off x="5628281" y="2636465"/>
            <a:ext cx="2062765" cy="2001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30959" r="22888" b="30494"/>
          <a:stretch/>
        </p:blipFill>
        <p:spPr>
          <a:xfrm>
            <a:off x="3604077" y="2636466"/>
            <a:ext cx="1971878" cy="2001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30727" r="22974" b="30727"/>
          <a:stretch/>
        </p:blipFill>
        <p:spPr>
          <a:xfrm>
            <a:off x="7678451" y="2636465"/>
            <a:ext cx="1998890" cy="2001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30727" r="23115" b="30727"/>
          <a:stretch/>
        </p:blipFill>
        <p:spPr>
          <a:xfrm>
            <a:off x="4467232" y="4797561"/>
            <a:ext cx="2025903" cy="2001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4" t="30727" r="23560" b="30727"/>
          <a:stretch/>
        </p:blipFill>
        <p:spPr>
          <a:xfrm>
            <a:off x="9748296" y="2636466"/>
            <a:ext cx="1944867" cy="20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20"/>
            <a:ext cx="10515600" cy="1325563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8" t="27627" r="22128" b="29153"/>
          <a:stretch/>
        </p:blipFill>
        <p:spPr>
          <a:xfrm>
            <a:off x="8695281" y="4760890"/>
            <a:ext cx="2018029" cy="2108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" y="3072275"/>
            <a:ext cx="3419561" cy="2566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8" y="1285102"/>
            <a:ext cx="3010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(64 Turbine Case)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6" t="29544" r="21601" b="32420"/>
          <a:stretch/>
        </p:blipFill>
        <p:spPr>
          <a:xfrm>
            <a:off x="3777292" y="251220"/>
            <a:ext cx="2018027" cy="1855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5" t="29544" r="21459" b="31073"/>
          <a:stretch/>
        </p:blipFill>
        <p:spPr>
          <a:xfrm>
            <a:off x="7899246" y="244655"/>
            <a:ext cx="1955557" cy="192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29545" r="21994" b="32420"/>
          <a:stretch/>
        </p:blipFill>
        <p:spPr>
          <a:xfrm>
            <a:off x="5826643" y="251220"/>
            <a:ext cx="2045919" cy="1855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9545" r="22515" b="31072"/>
          <a:stretch/>
        </p:blipFill>
        <p:spPr>
          <a:xfrm>
            <a:off x="9925754" y="244656"/>
            <a:ext cx="1955562" cy="1921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28177" r="21994" b="31690"/>
          <a:stretch/>
        </p:blipFill>
        <p:spPr>
          <a:xfrm>
            <a:off x="5826643" y="2625858"/>
            <a:ext cx="2045919" cy="1957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3" t="28177" r="21602" b="31690"/>
          <a:stretch/>
        </p:blipFill>
        <p:spPr>
          <a:xfrm>
            <a:off x="3777292" y="2625859"/>
            <a:ext cx="2018030" cy="195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5" t="28177" r="21459" b="31690"/>
          <a:stretch/>
        </p:blipFill>
        <p:spPr>
          <a:xfrm>
            <a:off x="7899247" y="2625858"/>
            <a:ext cx="1955558" cy="19577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3" t="27627" r="23233" b="29153"/>
          <a:stretch/>
        </p:blipFill>
        <p:spPr>
          <a:xfrm>
            <a:off x="4979583" y="4749611"/>
            <a:ext cx="2018030" cy="21083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8177" r="22515" b="31690"/>
          <a:stretch/>
        </p:blipFill>
        <p:spPr>
          <a:xfrm>
            <a:off x="9925754" y="2625859"/>
            <a:ext cx="1955562" cy="19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89" y="1950994"/>
            <a:ext cx="9740900" cy="33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8" t="29748" r="23579" b="30296"/>
          <a:stretch/>
        </p:blipFill>
        <p:spPr>
          <a:xfrm>
            <a:off x="1360117" y="707613"/>
            <a:ext cx="2527590" cy="2660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t="29747" r="23560" b="30296"/>
          <a:stretch/>
        </p:blipFill>
        <p:spPr>
          <a:xfrm>
            <a:off x="5032407" y="707613"/>
            <a:ext cx="2571938" cy="2660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5" t="29978" r="24941" b="30259"/>
          <a:stretch/>
        </p:blipFill>
        <p:spPr>
          <a:xfrm>
            <a:off x="3262607" y="3216843"/>
            <a:ext cx="2571938" cy="2793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9978" r="24960" b="30259"/>
          <a:stretch/>
        </p:blipFill>
        <p:spPr>
          <a:xfrm>
            <a:off x="8955671" y="641102"/>
            <a:ext cx="2527590" cy="2793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30257" r="26748" b="31648"/>
          <a:stretch/>
        </p:blipFill>
        <p:spPr>
          <a:xfrm>
            <a:off x="7061253" y="3032463"/>
            <a:ext cx="2527590" cy="2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351" y="1779373"/>
            <a:ext cx="2023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sub1</a:t>
            </a:r>
          </a:p>
          <a:p>
            <a:r>
              <a:rPr lang="en-US" sz="3600" dirty="0" smtClean="0"/>
              <a:t>sub2</a:t>
            </a:r>
          </a:p>
          <a:p>
            <a:r>
              <a:rPr lang="en-US" sz="3600" dirty="0" smtClean="0"/>
              <a:t>sub3</a:t>
            </a:r>
            <a:endParaRPr lang="en-US" sz="3600" dirty="0"/>
          </a:p>
          <a:p>
            <a:r>
              <a:rPr lang="en-US" sz="3600" dirty="0"/>
              <a:t>sub4</a:t>
            </a:r>
          </a:p>
          <a:p>
            <a:r>
              <a:rPr lang="en-US" sz="3600" dirty="0"/>
              <a:t>sub5</a:t>
            </a:r>
          </a:p>
          <a:p>
            <a:endParaRPr lang="en-US" sz="3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72449" y="1779373"/>
            <a:ext cx="1188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sub4</a:t>
            </a:r>
          </a:p>
          <a:p>
            <a:r>
              <a:rPr lang="en-US" sz="3600" dirty="0">
                <a:solidFill>
                  <a:srgbClr val="92D050"/>
                </a:solidFill>
              </a:rPr>
              <a:t>sub4 </a:t>
            </a:r>
            <a:endParaRPr lang="en-US" sz="3600" dirty="0" smtClean="0">
              <a:solidFill>
                <a:srgbClr val="92D050"/>
              </a:solidFill>
            </a:endParaRPr>
          </a:p>
          <a:p>
            <a:r>
              <a:rPr lang="en-US" sz="3600" dirty="0" smtClean="0">
                <a:solidFill>
                  <a:srgbClr val="0070C0"/>
                </a:solidFill>
              </a:rPr>
              <a:t>sub5</a:t>
            </a:r>
            <a:endParaRPr lang="en-US" sz="3600" dirty="0">
              <a:solidFill>
                <a:srgbClr val="0070C0"/>
              </a:solidFill>
            </a:endParaRPr>
          </a:p>
          <a:p>
            <a:r>
              <a:rPr lang="en-US" sz="3600" dirty="0">
                <a:solidFill>
                  <a:srgbClr val="92D050"/>
                </a:solidFill>
              </a:rPr>
              <a:t>sub4 </a:t>
            </a:r>
            <a:endParaRPr lang="en-US" sz="3600" dirty="0" smtClean="0">
              <a:solidFill>
                <a:srgbClr val="92D050"/>
              </a:solidFill>
            </a:endParaRPr>
          </a:p>
          <a:p>
            <a:r>
              <a:rPr lang="en-US" sz="3600" dirty="0">
                <a:solidFill>
                  <a:srgbClr val="0070C0"/>
                </a:solidFill>
              </a:rPr>
              <a:t>sub5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5" t="29978" r="24941" b="30259"/>
          <a:stretch/>
        </p:blipFill>
        <p:spPr>
          <a:xfrm>
            <a:off x="7723396" y="506087"/>
            <a:ext cx="2571938" cy="2793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t="30257" r="24503" b="31648"/>
          <a:stretch/>
        </p:blipFill>
        <p:spPr>
          <a:xfrm>
            <a:off x="7723396" y="3299741"/>
            <a:ext cx="2680993" cy="2882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4854" y="1088829"/>
            <a:ext cx="2435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Participant</a:t>
            </a:r>
            <a:endParaRPr lang="en-US" sz="40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4371022" y="1114977"/>
            <a:ext cx="2683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smtClean="0"/>
              <a:t>Cross-Comp</a:t>
            </a: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20316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11111" r="13487" b="12037"/>
          <a:stretch/>
        </p:blipFill>
        <p:spPr>
          <a:xfrm>
            <a:off x="3175611" y="0"/>
            <a:ext cx="5118100" cy="6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9875"/>
            <a:ext cx="10515600" cy="1325563"/>
          </a:xfrm>
        </p:spPr>
        <p:txBody>
          <a:bodyPr/>
          <a:lstStyle/>
          <a:p>
            <a:r>
              <a:rPr lang="en-US" dirty="0" smtClean="0"/>
              <a:t>Time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50556" r="24184" b="18044"/>
          <a:stretch/>
        </p:blipFill>
        <p:spPr>
          <a:xfrm>
            <a:off x="2038865" y="834080"/>
            <a:ext cx="8192529" cy="59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</p:txBody>
      </p:sp>
    </p:spTree>
    <p:extLst>
      <p:ext uri="{BB962C8B-B14F-4D97-AF65-F5344CB8AC3E}">
        <p14:creationId xmlns:p14="http://schemas.microsoft.com/office/powerpoint/2010/main" val="9562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</a:t>
            </a:r>
            <a:r>
              <a:rPr lang="en-US" dirty="0"/>
              <a:t>b</a:t>
            </a:r>
            <a:r>
              <a:rPr lang="en-US" dirty="0" smtClean="0"/>
              <a:t>y sub2</a:t>
            </a:r>
          </a:p>
        </p:txBody>
      </p:sp>
    </p:spTree>
    <p:extLst>
      <p:ext uri="{BB962C8B-B14F-4D97-AF65-F5344CB8AC3E}">
        <p14:creationId xmlns:p14="http://schemas.microsoft.com/office/powerpoint/2010/main" val="8284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74" y="383059"/>
            <a:ext cx="4550391" cy="58925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80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by sub2</a:t>
            </a:r>
          </a:p>
          <a:p>
            <a:r>
              <a:rPr lang="en-US" dirty="0" smtClean="0"/>
              <a:t>Sampling done by sub4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by sub2</a:t>
            </a:r>
          </a:p>
          <a:p>
            <a:r>
              <a:rPr lang="en-US" dirty="0" smtClean="0"/>
              <a:t>Sampling done by sub4</a:t>
            </a:r>
          </a:p>
          <a:p>
            <a:r>
              <a:rPr lang="en-US" dirty="0" smtClean="0"/>
              <a:t>Optimizing the provided code, other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farm sizes for sub2’s trend</a:t>
            </a:r>
          </a:p>
          <a:p>
            <a:r>
              <a:rPr lang="en-US" dirty="0" smtClean="0"/>
              <a:t>Clearer requirements for time measurement</a:t>
            </a:r>
          </a:p>
          <a:p>
            <a:r>
              <a:rPr lang="en-US" dirty="0" smtClean="0"/>
              <a:t>More participants for next 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F21C058-CDBD-3A4D-8944-B4DCE9676D78}"/>
              </a:ext>
            </a:extLst>
          </p:cNvPr>
          <p:cNvSpPr/>
          <p:nvPr/>
        </p:nvSpPr>
        <p:spPr>
          <a:xfrm>
            <a:off x="-6531429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﻿Comparing of Wind Farm Layout Optimization Results Using a Simple Wake Model and Gradient-Based Optimization to Large-Eddy Simulations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C880F5B-A293-A749-8E8F-91C3EECE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06" y="775543"/>
            <a:ext cx="6574631" cy="3115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346B6B6-99BE-9942-8CBD-9D9A3645274F}"/>
              </a:ext>
            </a:extLst>
          </p:cNvPr>
          <p:cNvSpPr txBox="1"/>
          <p:nvPr/>
        </p:nvSpPr>
        <p:spPr>
          <a:xfrm>
            <a:off x="5041557" y="4176584"/>
            <a:ext cx="631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A89B9"/>
                </a:solidFill>
              </a:rPr>
              <a:t>https://</a:t>
            </a:r>
            <a:r>
              <a:rPr lang="en-US" sz="5400" dirty="0" err="1">
                <a:solidFill>
                  <a:srgbClr val="4A89B9"/>
                </a:solidFill>
              </a:rPr>
              <a:t>flow.byu.edu</a:t>
            </a:r>
            <a:endParaRPr lang="en-US" sz="5400" dirty="0">
              <a:solidFill>
                <a:srgbClr val="4A89B9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C3E51E55-A07C-1544-AAF5-570EE11C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04" y="3204196"/>
            <a:ext cx="5299589" cy="2955647"/>
          </a:xfrm>
        </p:spPr>
        <p:txBody>
          <a:bodyPr anchor="b">
            <a:noAutofit/>
          </a:bodyPr>
          <a:lstStyle/>
          <a:p>
            <a:pPr algn="l"/>
            <a:r>
              <a:rPr lang="en-US" sz="2800" dirty="0" smtClean="0"/>
              <a:t>Nicholas F. Baker</a:t>
            </a:r>
          </a:p>
          <a:p>
            <a:pPr algn="l"/>
            <a:r>
              <a:rPr lang="en-US" sz="2800" dirty="0" smtClean="0"/>
              <a:t>Andrew PJ Stanley</a:t>
            </a:r>
          </a:p>
          <a:p>
            <a:pPr algn="l"/>
            <a:r>
              <a:rPr lang="en-US" sz="2800" dirty="0" smtClean="0"/>
              <a:t>Jared J. Thomas</a:t>
            </a:r>
          </a:p>
          <a:p>
            <a:pPr algn="l"/>
            <a:r>
              <a:rPr lang="en-US" sz="2800" dirty="0" smtClean="0"/>
              <a:t>Andrew Ning</a:t>
            </a:r>
            <a:endParaRPr lang="en-US" sz="2800" dirty="0"/>
          </a:p>
          <a:p>
            <a:pPr algn="l"/>
            <a:r>
              <a:rPr lang="en-US" sz="2800" i="1" dirty="0"/>
              <a:t>Brigham Young University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Katherine Dykes</a:t>
            </a:r>
          </a:p>
          <a:p>
            <a:pPr algn="l"/>
            <a:r>
              <a:rPr lang="en-US" sz="2800" i="1" dirty="0" smtClean="0"/>
              <a:t>National </a:t>
            </a:r>
            <a:r>
              <a:rPr lang="en-US" sz="2800" i="1" dirty="0"/>
              <a:t>Renewable Energy Laboratory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70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6" y="140716"/>
            <a:ext cx="4504087" cy="63587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8100000" sx="102000" sy="102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92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Designing the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Designing the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04351"/>
            <a:ext cx="10515600" cy="697410"/>
          </a:xfrm>
        </p:spPr>
        <p:txBody>
          <a:bodyPr numCol="2">
            <a:noAutofit/>
          </a:bodyPr>
          <a:lstStyle/>
          <a:p>
            <a:pPr marL="0" indent="0" algn="ctr">
              <a:buNone/>
            </a:pPr>
            <a:r>
              <a:rPr lang="en-US" sz="4000" dirty="0" smtClean="0"/>
              <a:t>Wake Model</a:t>
            </a:r>
          </a:p>
          <a:p>
            <a:endParaRPr lang="en-US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2" y="1225168"/>
            <a:ext cx="3636671" cy="46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Two Variables to Isolate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04351"/>
            <a:ext cx="10515600" cy="697410"/>
          </a:xfrm>
        </p:spPr>
        <p:txBody>
          <a:bodyPr numCol="2">
            <a:noAutofit/>
          </a:bodyPr>
          <a:lstStyle/>
          <a:p>
            <a:pPr marL="0" indent="0" algn="ctr">
              <a:buNone/>
            </a:pPr>
            <a:r>
              <a:rPr lang="en-US" sz="4000" dirty="0" smtClean="0"/>
              <a:t>Wake Model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Optimization Method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2" y="1225168"/>
            <a:ext cx="3636671" cy="4679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5916827" y="1325563"/>
            <a:ext cx="5436973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5076" y="89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Wind Farm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1197</Words>
  <Application>Microsoft Macintosh PowerPoint</Application>
  <PresentationFormat>Widescreen</PresentationFormat>
  <Paragraphs>292</Paragraphs>
  <Slides>43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Mangal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the Case Studies</vt:lpstr>
      <vt:lpstr>Designing the Case Studies</vt:lpstr>
      <vt:lpstr>Two Variables to Isolate</vt:lpstr>
      <vt:lpstr>PowerPoint Presentation</vt:lpstr>
      <vt:lpstr>Wind Farm Scenario</vt:lpstr>
      <vt:lpstr>Turbine:</vt:lpstr>
      <vt:lpstr>Turbine: IEA’s 3.35 MW reference</vt:lpstr>
      <vt:lpstr>Boundary: Circular</vt:lpstr>
      <vt:lpstr>Wind Rose: Bimodal, off-axis</vt:lpstr>
      <vt:lpstr>Case Study 1</vt:lpstr>
      <vt:lpstr>Case Study 1</vt:lpstr>
      <vt:lpstr>Case Study 1</vt:lpstr>
      <vt:lpstr>Case Study 1</vt:lpstr>
      <vt:lpstr>Case Study 1</vt:lpstr>
      <vt:lpstr>Case Study 2</vt:lpstr>
      <vt:lpstr>Case Study 2</vt:lpstr>
      <vt:lpstr>Case Study 2</vt:lpstr>
      <vt:lpstr>Case Study 2</vt:lpstr>
      <vt:lpstr>Participants</vt:lpstr>
      <vt:lpstr>Participants</vt:lpstr>
      <vt:lpstr>Results (cs1)</vt:lpstr>
      <vt:lpstr>Results (cs1)</vt:lpstr>
      <vt:lpstr>Results (cs1)</vt:lpstr>
      <vt:lpstr>PowerPoint Presentation</vt:lpstr>
      <vt:lpstr>PowerPoint Presentation</vt:lpstr>
      <vt:lpstr>Results (cs1)</vt:lpstr>
      <vt:lpstr>Results (cs1)</vt:lpstr>
      <vt:lpstr>Participants</vt:lpstr>
      <vt:lpstr>Results (cs2)</vt:lpstr>
      <vt:lpstr>Results (cs2)</vt:lpstr>
      <vt:lpstr>Results (cs2)</vt:lpstr>
      <vt:lpstr>Time comparison</vt:lpstr>
      <vt:lpstr>Takeaways</vt:lpstr>
      <vt:lpstr>Takeaways</vt:lpstr>
      <vt:lpstr>Takeaways</vt:lpstr>
      <vt:lpstr>Takeaways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Baker</dc:creator>
  <cp:lastModifiedBy>Nick Baker</cp:lastModifiedBy>
  <cp:revision>104</cp:revision>
  <dcterms:created xsi:type="dcterms:W3CDTF">2018-12-27T08:01:25Z</dcterms:created>
  <dcterms:modified xsi:type="dcterms:W3CDTF">2019-01-15T00:43:05Z</dcterms:modified>
</cp:coreProperties>
</file>